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78" r:id="rId3"/>
    <p:sldId id="279" r:id="rId4"/>
    <p:sldId id="380" r:id="rId5"/>
    <p:sldId id="281" r:id="rId6"/>
    <p:sldId id="280" r:id="rId7"/>
    <p:sldId id="276" r:id="rId8"/>
    <p:sldId id="272" r:id="rId9"/>
    <p:sldId id="275" r:id="rId10"/>
    <p:sldId id="274" r:id="rId11"/>
    <p:sldId id="261" r:id="rId12"/>
    <p:sldId id="379" r:id="rId13"/>
  </p:sldIdLst>
  <p:sldSz cx="9144000" cy="6858000" type="screen4x3"/>
  <p:notesSz cx="6797675" cy="987266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A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3633"/>
          </a:xfrm>
          <a:prstGeom prst="rect">
            <a:avLst/>
          </a:prstGeom>
        </p:spPr>
        <p:txBody>
          <a:bodyPr vert="horz" lIns="91473" tIns="45737" rIns="91473" bIns="4573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3633"/>
          </a:xfrm>
          <a:prstGeom prst="rect">
            <a:avLst/>
          </a:prstGeom>
        </p:spPr>
        <p:txBody>
          <a:bodyPr vert="horz" lIns="91473" tIns="45737" rIns="91473" bIns="4573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1D2D686-8816-4488-9C90-FECA99246114}" type="datetimeFigureOut">
              <a:rPr lang="it-IT"/>
              <a:pPr>
                <a:defRPr/>
              </a:pPr>
              <a:t>21/12/2021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3" tIns="45737" rIns="91473" bIns="45737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73" tIns="45737" rIns="91473" bIns="45737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60" cy="493633"/>
          </a:xfrm>
          <a:prstGeom prst="rect">
            <a:avLst/>
          </a:prstGeom>
        </p:spPr>
        <p:txBody>
          <a:bodyPr vert="horz" lIns="91473" tIns="45737" rIns="91473" bIns="4573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60" cy="493633"/>
          </a:xfrm>
          <a:prstGeom prst="rect">
            <a:avLst/>
          </a:prstGeom>
        </p:spPr>
        <p:txBody>
          <a:bodyPr vert="horz" lIns="91473" tIns="45737" rIns="91473" bIns="4573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85B337F-2F0F-4A28-B020-DA96F363E6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6701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/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5259BF-A8B1-4C10-A1F8-7465B79DED0E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t-IT"/>
          </a:p>
        </p:txBody>
      </p:sp>
      <p:sp>
        <p:nvSpPr>
          <p:cNvPr id="13317" name="Segnaposto piè di pagina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7B4F-5A48-4160-B79E-7D31410D2A1E}" type="datetime1">
              <a:rPr lang="it-IT"/>
              <a:pPr>
                <a:defRPr/>
              </a:pPr>
              <a:t>21/12/2021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B7BFD-BEA8-435B-BD46-876426B9C6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C7CFE-867A-4537-B1AA-81D26BA798FE}" type="datetime1">
              <a:rPr lang="it-IT"/>
              <a:pPr>
                <a:defRPr/>
              </a:pPr>
              <a:t>21/12/2021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0C7F1-8A96-4258-BF3D-54461A5596EF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7CBB3-3D4E-4BDD-9AE8-D706E5D39024}" type="datetime1">
              <a:rPr lang="it-IT"/>
              <a:pPr>
                <a:defRPr/>
              </a:pPr>
              <a:t>21/12/2021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21A12-981A-4B07-B729-5C4659C9DF1D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D7AFB-94E7-4010-B952-EB3EEBED219C}" type="datetime1">
              <a:rPr lang="it-IT"/>
              <a:pPr>
                <a:defRPr/>
              </a:pPr>
              <a:t>21/12/2021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12ED-CE25-41FA-8B2C-D230ADB3F181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E0FB9-0CB3-4A98-A2C5-D1290FBCE8BE}" type="datetime1">
              <a:rPr lang="it-IT"/>
              <a:pPr>
                <a:defRPr/>
              </a:pPr>
              <a:t>21/12/2021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223F7-8FA2-43E9-8112-D21DB8223DDC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4AC90-4886-4522-AAC9-5441FC69082A}" type="datetime1">
              <a:rPr lang="it-IT"/>
              <a:pPr>
                <a:defRPr/>
              </a:pPr>
              <a:t>21/12/2021</a:t>
            </a:fld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549DB-BEA0-4296-8D66-0D9216D5EE24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A5D9F-5D8C-475F-8606-1AD348899E76}" type="datetime1">
              <a:rPr lang="it-IT"/>
              <a:pPr>
                <a:defRPr/>
              </a:pPr>
              <a:t>21/12/2021</a:t>
            </a:fld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C054B-BF1E-4BB6-9B89-0F273D0887FF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DF7EA-289E-420E-901B-12BF63D75C8C}" type="datetime1">
              <a:rPr lang="it-IT"/>
              <a:pPr>
                <a:defRPr/>
              </a:pPr>
              <a:t>21/12/2021</a:t>
            </a:fld>
            <a:endParaRPr lang="it-IT" dirty="0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2AEEC-65BF-4AFB-9CE8-AF15AE8DE3C3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9A742-01D7-4F75-8A31-2634C5A57957}" type="datetime1">
              <a:rPr lang="it-IT"/>
              <a:pPr>
                <a:defRPr/>
              </a:pPr>
              <a:t>21/12/2021</a:t>
            </a:fld>
            <a:endParaRPr lang="it-IT" dirty="0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BE742-9621-4556-B6FB-0EE135BA2902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0E0A-3C38-49DD-8B11-D1AAD8A543F0}" type="datetime1">
              <a:rPr lang="it-IT"/>
              <a:pPr>
                <a:defRPr/>
              </a:pPr>
              <a:t>21/12/2021</a:t>
            </a:fld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49156-1E3D-4331-A938-DDE3CBFF2C8E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87361-D608-47C0-96BB-9A4D4D66BE67}" type="datetime1">
              <a:rPr lang="it-IT"/>
              <a:pPr>
                <a:defRPr/>
              </a:pPr>
              <a:t>21/12/2021</a:t>
            </a:fld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46DE9-CD4B-4E3F-8B5C-E832140DFE87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14375" y="6356350"/>
            <a:ext cx="18764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77AB5F-EEEF-48AB-87BD-31FCE4E11A06}" type="datetime1">
              <a:rPr lang="it-IT"/>
              <a:pPr>
                <a:defRPr/>
              </a:pPr>
              <a:t>21/12/2021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C22193-B4A3-41C3-AC3A-1BF14D2638B2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 rot="16200000">
            <a:off x="-3063081" y="3056731"/>
            <a:ext cx="6864350" cy="7381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it-IT" sz="2000" b="1" dirty="0">
                <a:latin typeface="Copperplate Gothic Bold" pitchFamily="34" charset="0"/>
                <a:ea typeface="BatangChe" charset="-127"/>
              </a:rPr>
              <a:t>ASP “Cav. Marco Rossi </a:t>
            </a:r>
            <a:r>
              <a:rPr lang="it-IT" sz="2000" b="1" dirty="0" err="1">
                <a:latin typeface="Copperplate Gothic Bold" pitchFamily="34" charset="0"/>
                <a:ea typeface="BatangChe" charset="-127"/>
              </a:rPr>
              <a:t>Sidoli</a:t>
            </a:r>
            <a:r>
              <a:rPr lang="it-IT" sz="2000" b="1" dirty="0">
                <a:latin typeface="Copperplate Gothic Bold" pitchFamily="34" charset="0"/>
                <a:ea typeface="BatangChe" charset="-127"/>
              </a:rPr>
              <a:t>”</a:t>
            </a:r>
            <a:r>
              <a:rPr lang="it-IT" sz="2000" b="1" dirty="0">
                <a:latin typeface="Bookman Old Style" pitchFamily="18" charset="0"/>
                <a:ea typeface="BatangChe" charset="-127"/>
              </a:rPr>
              <a:t> </a:t>
            </a:r>
            <a:r>
              <a:rPr lang="it-IT" sz="900" b="1" dirty="0">
                <a:latin typeface="Bookman Old Style" pitchFamily="18" charset="0"/>
                <a:ea typeface="BatangChe" charset="-127"/>
              </a:rPr>
              <a:t> </a:t>
            </a:r>
            <a:endParaRPr lang="it-IT" sz="800" dirty="0"/>
          </a:p>
          <a:p>
            <a:pPr algn="ctr" eaLnBrk="0" hangingPunct="0">
              <a:defRPr/>
            </a:pPr>
            <a:r>
              <a:rPr lang="it-IT" sz="900" b="1" dirty="0">
                <a:latin typeface="Bookman Old Style" pitchFamily="18" charset="0"/>
                <a:ea typeface="BatangChe" charset="-127"/>
              </a:rPr>
              <a:t>AZIENDA PUBBLICA </a:t>
            </a:r>
            <a:r>
              <a:rPr lang="it-IT" sz="900" b="1" dirty="0" err="1">
                <a:latin typeface="Bookman Old Style" pitchFamily="18" charset="0"/>
                <a:ea typeface="BatangChe" charset="-127"/>
              </a:rPr>
              <a:t>DI</a:t>
            </a:r>
            <a:r>
              <a:rPr lang="it-IT" sz="900" b="1" dirty="0">
                <a:latin typeface="Bookman Old Style" pitchFamily="18" charset="0"/>
                <a:ea typeface="BatangChe" charset="-127"/>
              </a:rPr>
              <a:t> SERVIZI ALLA PERSONA</a:t>
            </a:r>
            <a:r>
              <a:rPr lang="it-IT" sz="1100" b="1" i="1" dirty="0">
                <a:latin typeface="Bookman Old Style" pitchFamily="18" charset="0"/>
                <a:ea typeface="BatangChe" charset="-127"/>
                <a:cs typeface="Arial" pitchFamily="34" charset="0"/>
              </a:rPr>
              <a:t> </a:t>
            </a:r>
            <a:endParaRPr lang="it-IT" sz="800" dirty="0"/>
          </a:p>
          <a:p>
            <a:pPr algn="ctr" eaLnBrk="0" hangingPunct="0">
              <a:defRPr/>
            </a:pPr>
            <a:r>
              <a:rPr lang="it-IT" sz="1100" b="1" i="1" dirty="0">
                <a:latin typeface="Bookman Old Style" pitchFamily="18" charset="0"/>
                <a:ea typeface="BatangChe" charset="-127"/>
                <a:cs typeface="Arial" pitchFamily="34" charset="0"/>
              </a:rPr>
              <a:t>---°---</a:t>
            </a:r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D381BD8A-AECE-4593-8BB4-722CC0990C86" descr="D381BD8A-AECE-4593-8BB4-722CC0990C8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144737"/>
            <a:ext cx="2695355" cy="351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Sottotitolo 2"/>
          <p:cNvSpPr>
            <a:spLocks noGrp="1"/>
          </p:cNvSpPr>
          <p:nvPr>
            <p:ph type="subTitle" idx="1"/>
          </p:nvPr>
        </p:nvSpPr>
        <p:spPr>
          <a:xfrm>
            <a:off x="2843213" y="3578225"/>
            <a:ext cx="5256212" cy="2371055"/>
          </a:xfrm>
        </p:spPr>
        <p:txBody>
          <a:bodyPr/>
          <a:lstStyle/>
          <a:p>
            <a:pPr eaLnBrk="1" hangingPunct="1"/>
            <a:endParaRPr lang="it-IT" sz="2400" u="sng" dirty="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it-IT" u="sng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Bilancio preventivo 2022</a:t>
            </a:r>
          </a:p>
          <a:p>
            <a:pPr algn="l" eaLnBrk="1" hangingPunct="1"/>
            <a:endParaRPr lang="it-IT" sz="1800" dirty="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it-IT" sz="1800" dirty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21 dicembre 2021</a:t>
            </a:r>
          </a:p>
          <a:p>
            <a:pPr algn="l" eaLnBrk="1" hangingPunct="1"/>
            <a:endParaRPr lang="it-IT" sz="2400" u="sng" dirty="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>
                <a:latin typeface="Arial" pitchFamily="34" charset="0"/>
                <a:cs typeface="Arial" pitchFamily="34" charset="0"/>
              </a:rPr>
              <a:t>             Assemblea dei soci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8999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CENTRI DI COSTO DI ASP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62AEEC-65BF-4AFB-9CE8-AF15AE8DE3C3}" type="slidenum">
              <a:rPr lang="it-IT" smtClean="0"/>
              <a:pPr>
                <a:defRPr/>
              </a:pPr>
              <a:t>10</a:t>
            </a:fld>
            <a:endParaRPr lang="it-IT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509120"/>
            <a:ext cx="1296144" cy="1691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2052638" y="17462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5209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ella 9">
            <a:extLst>
              <a:ext uri="{FF2B5EF4-FFF2-40B4-BE49-F238E27FC236}">
                <a16:creationId xmlns:a16="http://schemas.microsoft.com/office/drawing/2014/main" id="{6267832F-57F4-408A-A76C-7CD1232D12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59324"/>
              </p:ext>
            </p:extLst>
          </p:nvPr>
        </p:nvGraphicFramePr>
        <p:xfrm>
          <a:off x="3819268" y="1600199"/>
          <a:ext cx="2912974" cy="4525965"/>
        </p:xfrm>
        <a:graphic>
          <a:graphicData uri="http://schemas.openxmlformats.org/drawingml/2006/table">
            <a:tbl>
              <a:tblPr/>
              <a:tblGrid>
                <a:gridCol w="1631562">
                  <a:extLst>
                    <a:ext uri="{9D8B030D-6E8A-4147-A177-3AD203B41FA5}">
                      <a16:colId xmlns:a16="http://schemas.microsoft.com/office/drawing/2014/main" val="505494506"/>
                    </a:ext>
                  </a:extLst>
                </a:gridCol>
                <a:gridCol w="1281412">
                  <a:extLst>
                    <a:ext uri="{9D8B030D-6E8A-4147-A177-3AD203B41FA5}">
                      <a16:colId xmlns:a16="http://schemas.microsoft.com/office/drawing/2014/main" val="3023133606"/>
                    </a:ext>
                  </a:extLst>
                </a:gridCol>
              </a:tblGrid>
              <a:tr h="198815"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SERVIZIO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2925" algn="l"/>
                        </a:tabLst>
                      </a:pPr>
                      <a:r>
                        <a:rPr lang="it-IT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899035"/>
                  </a:ext>
                </a:extLst>
              </a:tr>
              <a:tr h="339155"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Centro diurno di Medesano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333.695,00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8545015"/>
                  </a:ext>
                </a:extLst>
              </a:tr>
              <a:tr h="339155"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CRA di Compiano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2.572.716,00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584695"/>
                  </a:ext>
                </a:extLst>
              </a:tr>
              <a:tr h="198815"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Servizio Minori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742.822,00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06492"/>
                  </a:ext>
                </a:extLst>
              </a:tr>
              <a:tr h="479495"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SAD Bassa Valle 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414.779,00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96881"/>
                  </a:ext>
                </a:extLst>
              </a:tr>
              <a:tr h="479495"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SAD Valceno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107.775,31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8846849"/>
                  </a:ext>
                </a:extLst>
              </a:tr>
              <a:tr h="339155"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Centro prelievi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Medesano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12.000,00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576843"/>
                  </a:ext>
                </a:extLst>
              </a:tr>
              <a:tr h="479495"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Servizio non autosufficienza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906.424,00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609697"/>
                  </a:ext>
                </a:extLst>
              </a:tr>
              <a:tr h="198815"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Parascolastica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465.384,00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8679722"/>
                  </a:ext>
                </a:extLst>
              </a:tr>
              <a:tr h="198815"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SAD Alta Valle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106.198,00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2706246"/>
                  </a:ext>
                </a:extLst>
              </a:tr>
              <a:tr h="198815"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Piani di zona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351.078,00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400153"/>
                  </a:ext>
                </a:extLst>
              </a:tr>
              <a:tr h="198815"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Asilo Fornovo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410.650,00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3505022"/>
                  </a:ext>
                </a:extLst>
              </a:tr>
              <a:tr h="339155"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Contributi Comuni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66.304,17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8486668"/>
                  </a:ext>
                </a:extLst>
              </a:tr>
              <a:tr h="198815"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Casa Famiglia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123.380,00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4433538"/>
                  </a:ext>
                </a:extLst>
              </a:tr>
              <a:tr h="339155"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Totale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6.613.205,48</a:t>
                      </a:r>
                      <a:endParaRPr lang="it-I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468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3400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899592" y="44624"/>
            <a:ext cx="7787208" cy="1143000"/>
          </a:xfrm>
        </p:spPr>
        <p:txBody>
          <a:bodyPr/>
          <a:lstStyle/>
          <a:p>
            <a:r>
              <a:rPr lang="it-IT" sz="2800" dirty="0">
                <a:latin typeface="Arial" pitchFamily="34" charset="0"/>
                <a:cs typeface="Arial" pitchFamily="34" charset="0"/>
              </a:rPr>
              <a:t>Confronto Preventivi 2018-2022</a:t>
            </a:r>
            <a:br>
              <a:rPr lang="it-IT" sz="2800" dirty="0">
                <a:latin typeface="Arial" pitchFamily="34" charset="0"/>
                <a:cs typeface="Arial" pitchFamily="34" charset="0"/>
              </a:rPr>
            </a:br>
            <a:r>
              <a:rPr lang="it-IT" sz="2800" dirty="0">
                <a:latin typeface="Arial" pitchFamily="34" charset="0"/>
                <a:cs typeface="Arial" pitchFamily="34" charset="0"/>
              </a:rPr>
              <a:t>per centri di costo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412ED-CE25-41FA-8B2C-D230ADB3F181}" type="slidenum">
              <a:rPr lang="it-IT" smtClean="0"/>
              <a:pPr>
                <a:defRPr/>
              </a:pPr>
              <a:t>11</a:t>
            </a:fld>
            <a:endParaRPr lang="it-IT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308" y="4581128"/>
            <a:ext cx="1129167" cy="147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63688" y="14351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D4618225-B29E-4349-A1B6-A53C70CCE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708001"/>
              </p:ext>
            </p:extLst>
          </p:nvPr>
        </p:nvGraphicFramePr>
        <p:xfrm>
          <a:off x="2051720" y="1435101"/>
          <a:ext cx="5528592" cy="4691062"/>
        </p:xfrm>
        <a:graphic>
          <a:graphicData uri="http://schemas.openxmlformats.org/drawingml/2006/table">
            <a:tbl>
              <a:tblPr/>
              <a:tblGrid>
                <a:gridCol w="1122112">
                  <a:extLst>
                    <a:ext uri="{9D8B030D-6E8A-4147-A177-3AD203B41FA5}">
                      <a16:colId xmlns:a16="http://schemas.microsoft.com/office/drawing/2014/main" val="4244523178"/>
                    </a:ext>
                  </a:extLst>
                </a:gridCol>
                <a:gridCol w="881296">
                  <a:extLst>
                    <a:ext uri="{9D8B030D-6E8A-4147-A177-3AD203B41FA5}">
                      <a16:colId xmlns:a16="http://schemas.microsoft.com/office/drawing/2014/main" val="69312430"/>
                    </a:ext>
                  </a:extLst>
                </a:gridCol>
                <a:gridCol w="881296">
                  <a:extLst>
                    <a:ext uri="{9D8B030D-6E8A-4147-A177-3AD203B41FA5}">
                      <a16:colId xmlns:a16="http://schemas.microsoft.com/office/drawing/2014/main" val="3565702829"/>
                    </a:ext>
                  </a:extLst>
                </a:gridCol>
                <a:gridCol w="881296">
                  <a:extLst>
                    <a:ext uri="{9D8B030D-6E8A-4147-A177-3AD203B41FA5}">
                      <a16:colId xmlns:a16="http://schemas.microsoft.com/office/drawing/2014/main" val="2385017606"/>
                    </a:ext>
                  </a:extLst>
                </a:gridCol>
                <a:gridCol w="881296">
                  <a:extLst>
                    <a:ext uri="{9D8B030D-6E8A-4147-A177-3AD203B41FA5}">
                      <a16:colId xmlns:a16="http://schemas.microsoft.com/office/drawing/2014/main" val="2656492331"/>
                    </a:ext>
                  </a:extLst>
                </a:gridCol>
                <a:gridCol w="881296">
                  <a:extLst>
                    <a:ext uri="{9D8B030D-6E8A-4147-A177-3AD203B41FA5}">
                      <a16:colId xmlns:a16="http://schemas.microsoft.com/office/drawing/2014/main" val="982679841"/>
                    </a:ext>
                  </a:extLst>
                </a:gridCol>
              </a:tblGrid>
              <a:tr h="206067"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SERVIZIO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2925" algn="l"/>
                        </a:tabLst>
                      </a:pPr>
                      <a:r>
                        <a:rPr lang="it-IT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2018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2925" algn="l"/>
                        </a:tabLst>
                      </a:pPr>
                      <a:r>
                        <a:rPr lang="it-IT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2019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2925" algn="l"/>
                        </a:tabLst>
                      </a:pPr>
                      <a:r>
                        <a:rPr lang="it-IT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2925" algn="l"/>
                        </a:tabLst>
                      </a:pPr>
                      <a:r>
                        <a:rPr lang="it-IT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42925" algn="l"/>
                        </a:tabLst>
                      </a:pPr>
                      <a:r>
                        <a:rPr lang="it-IT" sz="9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704027"/>
                  </a:ext>
                </a:extLst>
              </a:tr>
              <a:tr h="351527"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Centro diurno di Medesano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361.046,53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342.279,00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346.786,00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352.350,00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333.695,00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9020284"/>
                  </a:ext>
                </a:extLst>
              </a:tr>
              <a:tr h="351527"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CRA di Compiano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2.452.681,05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2.585.735,59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2.601.000,00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2.492.980,00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2.572.716,00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143951"/>
                  </a:ext>
                </a:extLst>
              </a:tr>
              <a:tr h="206067"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Servizio Minori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735.869,81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832.557,93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905.433,00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676.658,1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742.822,00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7713185"/>
                  </a:ext>
                </a:extLst>
              </a:tr>
              <a:tr h="496986"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SAD Bassa Valle 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441.973,52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423.589,55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459.800,00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441.600,00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414.779,00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128939"/>
                  </a:ext>
                </a:extLst>
              </a:tr>
              <a:tr h="496986"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SAD Valceno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80.771,90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112.706,49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105.270,00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107.775,31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107.775,31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726433"/>
                  </a:ext>
                </a:extLst>
              </a:tr>
              <a:tr h="351527"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Centro prelievi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Medesano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12.000,00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12.000,00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12.000,00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12.000,00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12.000,00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3130103"/>
                  </a:ext>
                </a:extLst>
              </a:tr>
              <a:tr h="496986"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Servizio non autosufficienza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670.407,26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711.136,07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791.736,00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667.780,00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906.424,00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1663408"/>
                  </a:ext>
                </a:extLst>
              </a:tr>
              <a:tr h="206067"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Parascolastica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398.160,28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407.030,40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439.760,00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407.221,36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465.384,00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120445"/>
                  </a:ext>
                </a:extLst>
              </a:tr>
              <a:tr h="206067"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SAD Alta Valle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87.304,70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85.845,27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83.321,00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70.355,49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106.198,00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3238067"/>
                  </a:ext>
                </a:extLst>
              </a:tr>
              <a:tr h="206067"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Piani di zona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257.000,00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328.204,31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405.867,00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398.590,00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351.078,00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2344829"/>
                  </a:ext>
                </a:extLst>
              </a:tr>
              <a:tr h="206067"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Asilo Fornovo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241.901,70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273.525,20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298.364,00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344.400,00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410.650,00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8343723"/>
                  </a:ext>
                </a:extLst>
              </a:tr>
              <a:tr h="351527"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Contributi Comuni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63.055,50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63.055,50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63.055,50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63.055,50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66.304,17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9054542"/>
                  </a:ext>
                </a:extLst>
              </a:tr>
              <a:tr h="206067"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Casa Famiglia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118.750,00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119.150,00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123.380,00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841811"/>
                  </a:ext>
                </a:extLst>
              </a:tr>
              <a:tr h="351527"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Totale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5.832.172,00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6.205.665,31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6.656.163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6.174.916,00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6.613.205,48</a:t>
                      </a:r>
                      <a:endParaRPr lang="it-I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237" marR="29237" marT="29237" marB="2923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73634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olo 1">
            <a:extLst>
              <a:ext uri="{FF2B5EF4-FFF2-40B4-BE49-F238E27FC236}">
                <a16:creationId xmlns:a16="http://schemas.microsoft.com/office/drawing/2014/main" id="{D16756CC-421B-43FD-B889-9D3FB82A8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/>
              <a:t>TEMA DELLA LIQUIDITA’</a:t>
            </a:r>
          </a:p>
        </p:txBody>
      </p:sp>
      <p:sp>
        <p:nvSpPr>
          <p:cNvPr id="27651" name="Segnaposto contenuto 2">
            <a:extLst>
              <a:ext uri="{FF2B5EF4-FFF2-40B4-BE49-F238E27FC236}">
                <a16:creationId xmlns:a16="http://schemas.microsoft.com/office/drawing/2014/main" id="{D211F7B5-958A-464D-B45D-0510A6DDA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013" y="1600200"/>
            <a:ext cx="8229600" cy="4525963"/>
          </a:xfrm>
        </p:spPr>
        <p:txBody>
          <a:bodyPr/>
          <a:lstStyle/>
          <a:p>
            <a:pPr algn="just"/>
            <a:endParaRPr lang="it-IT" alt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Si segnala che l’Azienda, anche per il 2022, a causa dell’anticipazione di cassa, ha previsto nel bilancio il pagamento per interessi passivi. </a:t>
            </a:r>
          </a:p>
          <a:p>
            <a:pPr algn="just"/>
            <a:endParaRPr lang="it-IT" alt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A tal proposito si segnala che resta impegnativa l’esposizione di ASP a causa della fatica di alcune amministrazioni comunali e all’Unione dei Comuni a mantenere i tempi di liquidazione delle fatture. </a:t>
            </a:r>
          </a:p>
          <a:p>
            <a:pPr algn="just"/>
            <a:endParaRPr lang="it-IT" alt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Tale processo, nonostante sia costantemente monitorato e negoziato, così come richiesto dal Consiglio di Amministrazione, a tutela di tutti i comuni soci, genera a sua volta un dilatarsi dei tempi di pagamenti nei confronti dei fornitori. </a:t>
            </a:r>
          </a:p>
          <a:p>
            <a:endParaRPr lang="it-IT" altLang="it-IT" dirty="0"/>
          </a:p>
        </p:txBody>
      </p:sp>
      <p:sp>
        <p:nvSpPr>
          <p:cNvPr id="27652" name="Segnaposto numero diapositiva 3">
            <a:extLst>
              <a:ext uri="{FF2B5EF4-FFF2-40B4-BE49-F238E27FC236}">
                <a16:creationId xmlns:a16="http://schemas.microsoft.com/office/drawing/2014/main" id="{D461C102-FBAE-44F4-8BC7-8F3E76C5000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4628E9-4AFC-4A15-A3BC-D9C286599816}" type="slidenum">
              <a:rPr lang="it-IT" altLang="it-IT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it-IT" altLang="it-IT" sz="1200">
              <a:solidFill>
                <a:srgbClr val="898989"/>
              </a:solidFill>
            </a:endParaRPr>
          </a:p>
        </p:txBody>
      </p:sp>
      <p:pic>
        <p:nvPicPr>
          <p:cNvPr id="27653" name="Picture 6" descr="&quot;푌 ň">
            <a:extLst>
              <a:ext uri="{FF2B5EF4-FFF2-40B4-BE49-F238E27FC236}">
                <a16:creationId xmlns:a16="http://schemas.microsoft.com/office/drawing/2014/main" id="{7C896E32-7F96-40C0-9C2E-3420D9FD5B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95263"/>
            <a:ext cx="936625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BILANCIO PREVISIONE 2022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2880" y="1340768"/>
            <a:ext cx="8229600" cy="5069160"/>
          </a:xfrm>
        </p:spPr>
        <p:txBody>
          <a:bodyPr/>
          <a:lstStyle/>
          <a:p>
            <a:pPr marL="198120" marR="286385" algn="just">
              <a:lnSpc>
                <a:spcPct val="113000"/>
              </a:lnSpc>
              <a:spcBef>
                <a:spcPts val="1090"/>
              </a:spcBef>
              <a:spcAft>
                <a:spcPts val="0"/>
              </a:spcAft>
            </a:pP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Per l’anno 2022 l’Azienda prevede di sviluppare la propria attività alla luce degli effetti sociali ed</a:t>
            </a:r>
            <a:r>
              <a:rPr lang="it-IT" sz="1100" spc="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economici</a:t>
            </a:r>
            <a:r>
              <a:rPr lang="it-IT" sz="1100" spc="-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che la pandemia</a:t>
            </a:r>
            <a:r>
              <a:rPr lang="it-IT" sz="1100" spc="-1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da COVID19 ha</a:t>
            </a:r>
            <a:r>
              <a:rPr lang="it-IT" sz="1100" spc="-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determinato nel corso</a:t>
            </a:r>
            <a:r>
              <a:rPr lang="it-IT" sz="1100" spc="-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degli anni</a:t>
            </a:r>
            <a:r>
              <a:rPr lang="it-IT" sz="1100" spc="-1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2020 e 2021.</a:t>
            </a:r>
          </a:p>
          <a:p>
            <a:pPr marL="0" indent="0">
              <a:spcBef>
                <a:spcPts val="40"/>
              </a:spcBef>
              <a:buNone/>
            </a:pPr>
            <a:r>
              <a:rPr lang="it-IT" sz="8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 </a:t>
            </a:r>
            <a:endParaRPr lang="it-IT" sz="1100" dirty="0">
              <a:effectLst/>
              <a:latin typeface="Constantia" panose="02030602050306030303" pitchFamily="18" charset="0"/>
              <a:ea typeface="Constantia" panose="02030602050306030303" pitchFamily="18" charset="0"/>
              <a:cs typeface="Constantia" panose="02030602050306030303" pitchFamily="18" charset="0"/>
            </a:endParaRPr>
          </a:p>
          <a:p>
            <a:pPr marL="198120" marR="285750" algn="just">
              <a:lnSpc>
                <a:spcPct val="115000"/>
              </a:lnSpc>
              <a:spcAft>
                <a:spcPts val="0"/>
              </a:spcAft>
            </a:pP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La pandemia ha causato la riprogrammazione di alcuni servizi (centri diurni per anziani, servizi</a:t>
            </a:r>
            <a:r>
              <a:rPr lang="it-IT" sz="1100" spc="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educativi, servizi gestiti nell’ambito della delega dei piani di zona) che sono stati riprogettati per una gestione in sicurezza alla luce dei protocolli aziendali adottati.</a:t>
            </a:r>
          </a:p>
          <a:p>
            <a:pPr marL="198120" marR="285750" algn="just">
              <a:lnSpc>
                <a:spcPct val="115000"/>
              </a:lnSpc>
              <a:spcAft>
                <a:spcPts val="0"/>
              </a:spcAft>
            </a:pP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Si segnala inoltre anche per l’anno 2021 la riduzione della presenza di</a:t>
            </a:r>
            <a:r>
              <a:rPr lang="it-IT" sz="1100" spc="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ospiti in</a:t>
            </a:r>
            <a:r>
              <a:rPr lang="it-IT" sz="1100" spc="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alcuni servizi</a:t>
            </a:r>
            <a:r>
              <a:rPr lang="it-IT" sz="1100" spc="27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(Casa Residenza Anziani,</a:t>
            </a:r>
            <a:r>
              <a:rPr lang="it-IT" sz="1100" spc="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servizio</a:t>
            </a:r>
            <a:r>
              <a:rPr lang="it-IT" sz="1100" spc="-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di</a:t>
            </a:r>
            <a:r>
              <a:rPr lang="it-IT" sz="1100" spc="-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assistenza</a:t>
            </a:r>
            <a:r>
              <a:rPr lang="it-IT" sz="1100" spc="-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domiciliare e centri diurni).</a:t>
            </a:r>
          </a:p>
          <a:p>
            <a:pPr marL="0" indent="0">
              <a:spcBef>
                <a:spcPts val="25"/>
              </a:spcBef>
              <a:buNone/>
            </a:pPr>
            <a:endParaRPr lang="it-IT" sz="1100" dirty="0">
              <a:effectLst/>
              <a:latin typeface="Constantia" panose="02030602050306030303" pitchFamily="18" charset="0"/>
              <a:ea typeface="Constantia" panose="02030602050306030303" pitchFamily="18" charset="0"/>
              <a:cs typeface="Constantia" panose="02030602050306030303" pitchFamily="18" charset="0"/>
            </a:endParaRPr>
          </a:p>
          <a:p>
            <a:pPr marL="198120" marR="286385" algn="just">
              <a:lnSpc>
                <a:spcPct val="115000"/>
              </a:lnSpc>
              <a:spcAft>
                <a:spcPts val="0"/>
              </a:spcAft>
            </a:pP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I centri di costo del bilancio aziendale che nel corso degli anni 2020 e 2021 hanno risentito degli effetti della</a:t>
            </a:r>
            <a:r>
              <a:rPr lang="it-IT" sz="1100" spc="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pandemia</a:t>
            </a:r>
            <a:r>
              <a:rPr lang="it-IT" sz="1100" spc="-1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dovuta al</a:t>
            </a:r>
            <a:r>
              <a:rPr lang="it-IT" sz="1100" spc="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Covid</a:t>
            </a:r>
            <a:r>
              <a:rPr lang="it-IT" sz="1100" spc="-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19 sono i seguenti:</a:t>
            </a:r>
          </a:p>
          <a:p>
            <a:pPr marL="0" indent="0">
              <a:spcBef>
                <a:spcPts val="30"/>
              </a:spcBef>
              <a:buNone/>
            </a:pPr>
            <a:r>
              <a:rPr lang="it-IT" sz="8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 </a:t>
            </a:r>
            <a:endParaRPr lang="it-IT" sz="1100" dirty="0">
              <a:effectLst/>
              <a:latin typeface="Constantia" panose="02030602050306030303" pitchFamily="18" charset="0"/>
              <a:ea typeface="Constantia" panose="02030602050306030303" pitchFamily="18" charset="0"/>
              <a:cs typeface="Constantia" panose="02030602050306030303" pitchFamily="18" charset="0"/>
            </a:endParaRPr>
          </a:p>
          <a:p>
            <a:pPr lvl="1">
              <a:buSzPts val="1100"/>
              <a:tabLst>
                <a:tab pos="779780" algn="l"/>
              </a:tabLst>
            </a:pP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casa</a:t>
            </a:r>
            <a:r>
              <a:rPr lang="it-IT" sz="1100" spc="-1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residenza</a:t>
            </a:r>
            <a:r>
              <a:rPr lang="it-IT" sz="1100" spc="-1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anziani</a:t>
            </a:r>
            <a:r>
              <a:rPr lang="it-IT" sz="1100" spc="-2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di</a:t>
            </a:r>
            <a:r>
              <a:rPr lang="it-IT" sz="1100" spc="-1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Compiano;</a:t>
            </a:r>
          </a:p>
          <a:p>
            <a:pPr marL="0" indent="0">
              <a:spcBef>
                <a:spcPts val="40"/>
              </a:spcBef>
              <a:buNone/>
            </a:pPr>
            <a:r>
              <a:rPr lang="it-IT" sz="95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 </a:t>
            </a:r>
            <a:endParaRPr lang="it-IT" sz="1100" dirty="0">
              <a:effectLst/>
              <a:latin typeface="Constantia" panose="02030602050306030303" pitchFamily="18" charset="0"/>
              <a:ea typeface="Constantia" panose="02030602050306030303" pitchFamily="18" charset="0"/>
              <a:cs typeface="Constantia" panose="02030602050306030303" pitchFamily="18" charset="0"/>
            </a:endParaRPr>
          </a:p>
          <a:p>
            <a:pPr lvl="1">
              <a:buSzPts val="1100"/>
              <a:tabLst>
                <a:tab pos="803910" algn="l"/>
              </a:tabLst>
            </a:pP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centro</a:t>
            </a:r>
            <a:r>
              <a:rPr lang="it-IT" sz="1100" spc="-1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diurno</a:t>
            </a:r>
            <a:r>
              <a:rPr lang="it-IT" sz="1100" spc="-1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di</a:t>
            </a:r>
            <a:r>
              <a:rPr lang="it-IT" sz="1100" spc="-1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Compiano;</a:t>
            </a:r>
          </a:p>
          <a:p>
            <a:pPr marL="0" indent="0">
              <a:spcBef>
                <a:spcPts val="40"/>
              </a:spcBef>
              <a:buNone/>
            </a:pPr>
            <a:r>
              <a:rPr lang="it-IT" sz="95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 </a:t>
            </a:r>
            <a:endParaRPr lang="it-IT" sz="1100" dirty="0">
              <a:effectLst/>
              <a:latin typeface="Constantia" panose="02030602050306030303" pitchFamily="18" charset="0"/>
              <a:ea typeface="Constantia" panose="02030602050306030303" pitchFamily="18" charset="0"/>
              <a:cs typeface="Constantia" panose="02030602050306030303" pitchFamily="18" charset="0"/>
            </a:endParaRPr>
          </a:p>
          <a:p>
            <a:pPr lvl="1">
              <a:spcBef>
                <a:spcPts val="5"/>
              </a:spcBef>
              <a:spcAft>
                <a:spcPts val="0"/>
              </a:spcAft>
              <a:buSzPts val="1100"/>
              <a:tabLst>
                <a:tab pos="800100" algn="l"/>
              </a:tabLst>
            </a:pP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casa</a:t>
            </a:r>
            <a:r>
              <a:rPr lang="it-IT" sz="1100" spc="-1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famiglia</a:t>
            </a:r>
            <a:r>
              <a:rPr lang="it-IT" sz="1100" spc="-1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di</a:t>
            </a:r>
            <a:r>
              <a:rPr lang="it-IT" sz="1100" spc="-1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Compiano;</a:t>
            </a:r>
          </a:p>
          <a:p>
            <a:pPr marL="0" indent="0">
              <a:spcBef>
                <a:spcPts val="40"/>
              </a:spcBef>
              <a:buNone/>
            </a:pPr>
            <a:r>
              <a:rPr lang="it-IT" sz="95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 </a:t>
            </a:r>
            <a:endParaRPr lang="it-IT" sz="1100" dirty="0">
              <a:effectLst/>
              <a:latin typeface="Constantia" panose="02030602050306030303" pitchFamily="18" charset="0"/>
              <a:ea typeface="Constantia" panose="02030602050306030303" pitchFamily="18" charset="0"/>
              <a:cs typeface="Constantia" panose="02030602050306030303" pitchFamily="18" charset="0"/>
            </a:endParaRPr>
          </a:p>
          <a:p>
            <a:pPr lvl="1">
              <a:buSzPts val="1100"/>
              <a:tabLst>
                <a:tab pos="810260" algn="l"/>
              </a:tabLst>
            </a:pP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centro</a:t>
            </a:r>
            <a:r>
              <a:rPr lang="it-IT" sz="1100" spc="-1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diurno</a:t>
            </a:r>
            <a:r>
              <a:rPr lang="it-IT" sz="1100" spc="-1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di</a:t>
            </a:r>
            <a:r>
              <a:rPr lang="it-IT" sz="1100" spc="-1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Medesano;</a:t>
            </a:r>
          </a:p>
          <a:p>
            <a:pPr marL="0" indent="0">
              <a:spcBef>
                <a:spcPts val="40"/>
              </a:spcBef>
              <a:buNone/>
            </a:pPr>
            <a:r>
              <a:rPr lang="it-IT" sz="95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 </a:t>
            </a:r>
            <a:endParaRPr lang="it-IT" sz="1100" dirty="0">
              <a:effectLst/>
              <a:latin typeface="Constantia" panose="02030602050306030303" pitchFamily="18" charset="0"/>
              <a:ea typeface="Constantia" panose="02030602050306030303" pitchFamily="18" charset="0"/>
              <a:cs typeface="Constantia" panose="02030602050306030303" pitchFamily="18" charset="0"/>
            </a:endParaRPr>
          </a:p>
          <a:p>
            <a:pPr lvl="1">
              <a:buSzPts val="1100"/>
              <a:tabLst>
                <a:tab pos="802640" algn="l"/>
              </a:tabLst>
            </a:pP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SAD</a:t>
            </a:r>
            <a:r>
              <a:rPr lang="it-IT" sz="1100" spc="-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di Bassa</a:t>
            </a:r>
            <a:r>
              <a:rPr lang="it-IT" sz="1100" spc="-2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Valle</a:t>
            </a:r>
            <a:r>
              <a:rPr lang="it-IT" sz="1100" spc="-1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per</a:t>
            </a:r>
            <a:r>
              <a:rPr lang="it-IT" sz="1100" spc="-2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i comuni di</a:t>
            </a:r>
            <a:r>
              <a:rPr lang="it-IT" sz="1100" spc="-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Medesano,</a:t>
            </a:r>
            <a:r>
              <a:rPr lang="it-IT" sz="1100" spc="-1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Fornovo</a:t>
            </a:r>
            <a:r>
              <a:rPr lang="it-IT" sz="1100" spc="-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e Terenzo;</a:t>
            </a:r>
          </a:p>
          <a:p>
            <a:pPr marL="0" indent="0">
              <a:spcBef>
                <a:spcPts val="40"/>
              </a:spcBef>
              <a:buNone/>
            </a:pPr>
            <a:r>
              <a:rPr lang="it-IT" sz="95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 </a:t>
            </a:r>
            <a:endParaRPr lang="it-IT" sz="1100" dirty="0">
              <a:effectLst/>
              <a:latin typeface="Constantia" panose="02030602050306030303" pitchFamily="18" charset="0"/>
              <a:ea typeface="Constantia" panose="02030602050306030303" pitchFamily="18" charset="0"/>
              <a:cs typeface="Constantia" panose="02030602050306030303" pitchFamily="18" charset="0"/>
            </a:endParaRPr>
          </a:p>
          <a:p>
            <a:pPr lvl="1">
              <a:spcBef>
                <a:spcPts val="5"/>
              </a:spcBef>
              <a:spcAft>
                <a:spcPts val="0"/>
              </a:spcAft>
              <a:buSzPts val="1100"/>
              <a:tabLst>
                <a:tab pos="811530" algn="l"/>
              </a:tabLst>
            </a:pP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SAD</a:t>
            </a:r>
            <a:r>
              <a:rPr lang="it-IT" sz="1100" spc="-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di</a:t>
            </a:r>
            <a:r>
              <a:rPr lang="it-IT" sz="1100" spc="-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Alta</a:t>
            </a:r>
            <a:r>
              <a:rPr lang="it-IT" sz="1100" spc="-1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Valle</a:t>
            </a:r>
            <a:r>
              <a:rPr lang="it-IT" sz="1100" spc="-2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per i</a:t>
            </a:r>
            <a:r>
              <a:rPr lang="it-IT" sz="1100" spc="-2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comuni di</a:t>
            </a:r>
            <a:r>
              <a:rPr lang="it-IT" sz="1100" spc="-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Albareto,</a:t>
            </a:r>
            <a:r>
              <a:rPr lang="it-IT" sz="1100" spc="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Compiano</a:t>
            </a:r>
            <a:r>
              <a:rPr lang="it-IT" sz="1100" spc="-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e Tornolo;</a:t>
            </a:r>
          </a:p>
          <a:p>
            <a:pPr marL="0" indent="0">
              <a:spcBef>
                <a:spcPts val="40"/>
              </a:spcBef>
              <a:buNone/>
            </a:pPr>
            <a:r>
              <a:rPr lang="it-IT" sz="95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 </a:t>
            </a:r>
            <a:endParaRPr lang="it-IT" sz="1100" dirty="0">
              <a:effectLst/>
              <a:latin typeface="Constantia" panose="02030602050306030303" pitchFamily="18" charset="0"/>
              <a:ea typeface="Constantia" panose="02030602050306030303" pitchFamily="18" charset="0"/>
              <a:cs typeface="Constantia" panose="02030602050306030303" pitchFamily="18" charset="0"/>
            </a:endParaRPr>
          </a:p>
          <a:p>
            <a:pPr lvl="1">
              <a:buSzPts val="1100"/>
              <a:tabLst>
                <a:tab pos="803910" algn="l"/>
              </a:tabLst>
            </a:pP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SAD</a:t>
            </a:r>
            <a:r>
              <a:rPr lang="it-IT" sz="1100" spc="-2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 err="1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Valceno</a:t>
            </a:r>
            <a:r>
              <a:rPr lang="it-IT" sz="1100" spc="-1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per</a:t>
            </a:r>
            <a:r>
              <a:rPr lang="it-IT" sz="1100" spc="-1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i</a:t>
            </a:r>
            <a:r>
              <a:rPr lang="it-IT" sz="1100" spc="-1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comuni</a:t>
            </a:r>
            <a:r>
              <a:rPr lang="it-IT" sz="1100" spc="-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di</a:t>
            </a:r>
            <a:r>
              <a:rPr lang="it-IT" sz="1100" spc="-1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Varano</a:t>
            </a:r>
            <a:r>
              <a:rPr lang="it-IT" sz="1100" spc="-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de</a:t>
            </a:r>
            <a:r>
              <a:rPr lang="it-IT" sz="1100" spc="-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Melegari,</a:t>
            </a:r>
            <a:r>
              <a:rPr lang="it-IT" sz="1100" spc="-1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Varsi,</a:t>
            </a:r>
            <a:r>
              <a:rPr lang="it-IT" sz="1100" spc="-1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Bore,</a:t>
            </a:r>
            <a:r>
              <a:rPr lang="it-IT" sz="1100" spc="1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Pellegrino</a:t>
            </a:r>
            <a:r>
              <a:rPr lang="it-IT" sz="1100" spc="-2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Parmense,</a:t>
            </a:r>
            <a:r>
              <a:rPr lang="it-IT" sz="1100" spc="-1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Bardi.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412ED-CE25-41FA-8B2C-D230ADB3F181}" type="slidenum">
              <a:rPr lang="it-IT" smtClean="0"/>
              <a:pPr>
                <a:defRPr/>
              </a:pPr>
              <a:t>2</a:t>
            </a:fld>
            <a:endParaRPr lang="it-IT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39"/>
            <a:ext cx="879933" cy="1148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425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BILANCIO PREVISIONE 2022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198120" marR="286385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it-IT" sz="12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In particolare preme ricordare che la forte ondata pandemica ha determinato per l’anno 2020 minori ricavi per circa</a:t>
            </a:r>
            <a:r>
              <a:rPr lang="it-IT" sz="1200" spc="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450.000,00</a:t>
            </a:r>
            <a:r>
              <a:rPr lang="it-IT" sz="1200" spc="-1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€</a:t>
            </a:r>
            <a:r>
              <a:rPr lang="it-IT" sz="1200" spc="-1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e</a:t>
            </a:r>
            <a:r>
              <a:rPr lang="it-IT" sz="1200" spc="-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maggiori</a:t>
            </a:r>
            <a:r>
              <a:rPr lang="it-IT" sz="1200" spc="-1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costi</a:t>
            </a:r>
            <a:r>
              <a:rPr lang="it-IT" sz="1200" spc="-2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per</a:t>
            </a:r>
            <a:r>
              <a:rPr lang="it-IT" sz="1200" spc="-1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€</a:t>
            </a:r>
            <a:r>
              <a:rPr lang="it-IT" sz="1200" spc="-1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78.000,00</a:t>
            </a:r>
            <a:r>
              <a:rPr lang="it-IT" sz="1200" spc="-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circa</a:t>
            </a:r>
            <a:r>
              <a:rPr lang="it-IT" sz="1200" spc="-1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dovuti</a:t>
            </a:r>
            <a:r>
              <a:rPr lang="it-IT" sz="1200" spc="-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sostanzialmente</a:t>
            </a:r>
            <a:r>
              <a:rPr lang="it-IT" sz="1200" spc="-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all’acquisto di</a:t>
            </a:r>
            <a:r>
              <a:rPr lang="it-IT" sz="1200" spc="-1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DPI e per l’anno 2021 una riduzione dei ricavi di circa € 220.000,00.</a:t>
            </a:r>
          </a:p>
          <a:p>
            <a:pPr marL="198120" marR="285750" algn="just">
              <a:lnSpc>
                <a:spcPct val="115000"/>
              </a:lnSpc>
              <a:spcAft>
                <a:spcPts val="0"/>
              </a:spcAft>
            </a:pPr>
            <a:r>
              <a:rPr lang="it-IT" sz="12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Per l’anno 2022 si è proceduto ad impostare il bilancio di previsione in modo prudenziale procedendo</a:t>
            </a:r>
            <a:r>
              <a:rPr lang="it-IT" sz="1200" spc="-26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per</a:t>
            </a:r>
            <a:r>
              <a:rPr lang="it-IT" sz="1200" spc="-1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i servizi</a:t>
            </a:r>
            <a:r>
              <a:rPr lang="it-IT" sz="1200" spc="-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maggiormente</a:t>
            </a:r>
            <a:r>
              <a:rPr lang="it-IT" sz="1200" spc="-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esposti agli effetti</a:t>
            </a:r>
            <a:r>
              <a:rPr lang="it-IT" sz="1200" spc="-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della</a:t>
            </a:r>
            <a:r>
              <a:rPr lang="it-IT" sz="1200" spc="-1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pandemia</a:t>
            </a:r>
            <a:r>
              <a:rPr lang="it-IT" sz="1200" spc="-1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nel</a:t>
            </a:r>
            <a:r>
              <a:rPr lang="it-IT" sz="1200" spc="-2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2020</a:t>
            </a:r>
            <a:r>
              <a:rPr lang="it-IT" sz="1200" spc="-1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nel</a:t>
            </a:r>
            <a:r>
              <a:rPr lang="it-IT" sz="1200" spc="-1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modo che segue:</a:t>
            </a:r>
          </a:p>
          <a:p>
            <a:pPr marL="342900" marR="288925" lvl="0" indent="-342900" algn="just">
              <a:lnSpc>
                <a:spcPct val="113000"/>
              </a:lnSpc>
              <a:spcBef>
                <a:spcPts val="5"/>
              </a:spcBef>
              <a:spcAft>
                <a:spcPts val="0"/>
              </a:spcAft>
              <a:buSzPts val="1100"/>
              <a:buFont typeface="Symbol" panose="05050102010706020507" pitchFamily="18" charset="2"/>
              <a:buChar char=""/>
              <a:tabLst>
                <a:tab pos="648970" algn="l"/>
              </a:tabLst>
            </a:pPr>
            <a:endParaRPr lang="it-IT" sz="1200" dirty="0">
              <a:latin typeface="Constantia" panose="02030602050306030303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88925" lvl="0" indent="-342900" algn="just">
              <a:lnSpc>
                <a:spcPct val="113000"/>
              </a:lnSpc>
              <a:spcBef>
                <a:spcPts val="5"/>
              </a:spcBef>
              <a:spcAft>
                <a:spcPts val="0"/>
              </a:spcAft>
              <a:buSzPts val="1100"/>
              <a:buFont typeface="Symbol" panose="05050102010706020507" pitchFamily="18" charset="2"/>
              <a:buChar char=""/>
              <a:tabLst>
                <a:tab pos="648970" algn="l"/>
              </a:tabLst>
            </a:pPr>
            <a:r>
              <a:rPr lang="it-IT" sz="1200" dirty="0">
                <a:effectLst/>
                <a:latin typeface="Constantia" panose="02030602050306030303" pitchFamily="18" charset="0"/>
                <a:ea typeface="Symbol" panose="05050102010706020507" pitchFamily="18" charset="2"/>
                <a:cs typeface="Symbol" panose="05050102010706020507" pitchFamily="18" charset="2"/>
              </a:rPr>
              <a:t>CRA di compiano 3 POSTI VUOTI fino al 30 aprile 2022;</a:t>
            </a:r>
            <a:endParaRPr lang="it-IT" sz="1200" dirty="0">
              <a:effectLst/>
              <a:latin typeface="Constantia" panose="02030602050306030303" pitchFamily="18" charset="0"/>
              <a:ea typeface="Constantia" panose="02030602050306030303" pitchFamily="18" charset="0"/>
              <a:cs typeface="Constantia" panose="02030602050306030303" pitchFamily="18" charset="0"/>
            </a:endParaRPr>
          </a:p>
          <a:p>
            <a:pPr marL="342900" marR="285115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Symbol" panose="05050102010706020507" pitchFamily="18" charset="2"/>
              <a:buChar char=""/>
              <a:tabLst>
                <a:tab pos="648970" algn="l"/>
              </a:tabLst>
            </a:pPr>
            <a:r>
              <a:rPr lang="it-IT" sz="1200" dirty="0">
                <a:effectLst/>
                <a:latin typeface="Constantia" panose="02030602050306030303" pitchFamily="18" charset="0"/>
                <a:ea typeface="Symbol" panose="05050102010706020507" pitchFamily="18" charset="2"/>
                <a:cs typeface="Symbol" panose="05050102010706020507" pitchFamily="18" charset="2"/>
              </a:rPr>
              <a:t>CD COMPIANO chiuso per tutto l’anno 2022 in quanto il servizio viene prestato all’interno</a:t>
            </a:r>
            <a:r>
              <a:rPr lang="it-IT" sz="1200" spc="5" dirty="0">
                <a:effectLst/>
                <a:latin typeface="Constantia" panose="02030602050306030303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Symbol" panose="05050102010706020507" pitchFamily="18" charset="2"/>
                <a:cs typeface="Symbol" panose="05050102010706020507" pitchFamily="18" charset="2"/>
              </a:rPr>
              <a:t>della</a:t>
            </a:r>
            <a:r>
              <a:rPr lang="it-IT" sz="1200" spc="-5" dirty="0">
                <a:effectLst/>
                <a:latin typeface="Constantia" panose="02030602050306030303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Symbol" panose="05050102010706020507" pitchFamily="18" charset="2"/>
                <a:cs typeface="Symbol" panose="05050102010706020507" pitchFamily="18" charset="2"/>
              </a:rPr>
              <a:t>casa protetta;</a:t>
            </a:r>
            <a:endParaRPr lang="it-IT" sz="1200" dirty="0">
              <a:effectLst/>
              <a:latin typeface="Constantia" panose="02030602050306030303" pitchFamily="18" charset="0"/>
              <a:ea typeface="Constantia" panose="02030602050306030303" pitchFamily="18" charset="0"/>
              <a:cs typeface="Constantia" panose="02030602050306030303" pitchFamily="18" charset="0"/>
            </a:endParaRPr>
          </a:p>
          <a:p>
            <a:pPr marL="342900" marR="285115" lvl="0" indent="-342900" algn="just">
              <a:lnSpc>
                <a:spcPct val="115000"/>
              </a:lnSpc>
              <a:spcAft>
                <a:spcPts val="0"/>
              </a:spcAft>
              <a:buSzPts val="1100"/>
              <a:buFont typeface="Symbol" panose="05050102010706020507" pitchFamily="18" charset="2"/>
              <a:buChar char=""/>
              <a:tabLst>
                <a:tab pos="648970" algn="l"/>
              </a:tabLst>
            </a:pPr>
            <a:r>
              <a:rPr lang="it-IT" sz="1200" dirty="0">
                <a:effectLst/>
                <a:latin typeface="Constantia" panose="02030602050306030303" pitchFamily="18" charset="0"/>
                <a:ea typeface="Symbol" panose="05050102010706020507" pitchFamily="18" charset="2"/>
                <a:cs typeface="Symbol" panose="05050102010706020507" pitchFamily="18" charset="2"/>
              </a:rPr>
              <a:t>CD MEDESANO così come è stato riprogettato con servizio erogato con “unica bolla” non presenta particolari difficoltà in fase di</a:t>
            </a:r>
            <a:r>
              <a:rPr lang="it-IT" sz="1200" spc="5" dirty="0">
                <a:effectLst/>
                <a:latin typeface="Constantia" panose="02030602050306030303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Symbol" panose="05050102010706020507" pitchFamily="18" charset="2"/>
                <a:cs typeface="Symbol" panose="05050102010706020507" pitchFamily="18" charset="2"/>
              </a:rPr>
              <a:t>predisposizione del bilancio di previsione; si prevede un costante monitoraggio del centro di</a:t>
            </a:r>
            <a:r>
              <a:rPr lang="it-IT" sz="1200" spc="5" dirty="0">
                <a:effectLst/>
                <a:latin typeface="Constantia" panose="02030602050306030303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Symbol" panose="05050102010706020507" pitchFamily="18" charset="2"/>
                <a:cs typeface="Symbol" panose="05050102010706020507" pitchFamily="18" charset="2"/>
              </a:rPr>
              <a:t>costo</a:t>
            </a:r>
            <a:r>
              <a:rPr lang="it-IT" sz="1200" spc="-5" dirty="0">
                <a:effectLst/>
                <a:latin typeface="Constantia" panose="02030602050306030303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Symbol" panose="05050102010706020507" pitchFamily="18" charset="2"/>
                <a:cs typeface="Symbol" panose="05050102010706020507" pitchFamily="18" charset="2"/>
              </a:rPr>
              <a:t>durante l’intero anno;</a:t>
            </a:r>
            <a:r>
              <a:rPr lang="it-IT" sz="12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 </a:t>
            </a:r>
          </a:p>
          <a:p>
            <a:pPr marL="342900" lvl="0" indent="-342900">
              <a:buSzPts val="1100"/>
              <a:buFont typeface="Symbol" panose="05050102010706020507" pitchFamily="18" charset="2"/>
              <a:buChar char=""/>
              <a:tabLst>
                <a:tab pos="648335" algn="l"/>
                <a:tab pos="648970" algn="l"/>
              </a:tabLst>
            </a:pPr>
            <a:r>
              <a:rPr lang="it-IT" sz="1200" dirty="0">
                <a:effectLst/>
                <a:latin typeface="Constantia" panose="02030602050306030303" pitchFamily="18" charset="0"/>
                <a:ea typeface="Symbol" panose="05050102010706020507" pitchFamily="18" charset="2"/>
                <a:cs typeface="Symbol" panose="05050102010706020507" pitchFamily="18" charset="2"/>
              </a:rPr>
              <a:t>SAD</a:t>
            </a:r>
            <a:r>
              <a:rPr lang="it-IT" sz="1200" spc="-15" dirty="0">
                <a:effectLst/>
                <a:latin typeface="Constantia" panose="02030602050306030303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Symbol" panose="05050102010706020507" pitchFamily="18" charset="2"/>
                <a:cs typeface="Symbol" panose="05050102010706020507" pitchFamily="18" charset="2"/>
              </a:rPr>
              <a:t>andranno</a:t>
            </a:r>
            <a:r>
              <a:rPr lang="it-IT" sz="1200" spc="-10" dirty="0">
                <a:effectLst/>
                <a:latin typeface="Constantia" panose="02030602050306030303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Symbol" panose="05050102010706020507" pitchFamily="18" charset="2"/>
                <a:cs typeface="Symbol" panose="05050102010706020507" pitchFamily="18" charset="2"/>
              </a:rPr>
              <a:t>monitorati</a:t>
            </a:r>
            <a:r>
              <a:rPr lang="it-IT" sz="1200" spc="-10" dirty="0">
                <a:effectLst/>
                <a:latin typeface="Constantia" panose="02030602050306030303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Symbol" panose="05050102010706020507" pitchFamily="18" charset="2"/>
                <a:cs typeface="Symbol" panose="05050102010706020507" pitchFamily="18" charset="2"/>
              </a:rPr>
              <a:t>durante</a:t>
            </a:r>
            <a:r>
              <a:rPr lang="it-IT" sz="1200" spc="-10" dirty="0">
                <a:effectLst/>
                <a:latin typeface="Constantia" panose="02030602050306030303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Symbol" panose="05050102010706020507" pitchFamily="18" charset="2"/>
                <a:cs typeface="Symbol" panose="05050102010706020507" pitchFamily="18" charset="2"/>
              </a:rPr>
              <a:t>l’anno</a:t>
            </a:r>
            <a:r>
              <a:rPr lang="it-IT" sz="1200" spc="-10" dirty="0">
                <a:effectLst/>
                <a:latin typeface="Constantia" panose="02030602050306030303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Symbol" panose="05050102010706020507" pitchFamily="18" charset="2"/>
                <a:cs typeface="Symbol" panose="05050102010706020507" pitchFamily="18" charset="2"/>
              </a:rPr>
              <a:t>in</a:t>
            </a:r>
            <a:r>
              <a:rPr lang="it-IT" sz="1200" spc="-10" dirty="0">
                <a:effectLst/>
                <a:latin typeface="Constantia" panose="02030602050306030303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Symbol" panose="05050102010706020507" pitchFamily="18" charset="2"/>
                <a:cs typeface="Symbol" panose="05050102010706020507" pitchFamily="18" charset="2"/>
              </a:rPr>
              <a:t>corso.</a:t>
            </a:r>
          </a:p>
          <a:p>
            <a:pPr marL="0" lvl="0" indent="0">
              <a:buSzPts val="1100"/>
              <a:buNone/>
              <a:tabLst>
                <a:tab pos="648335" algn="l"/>
                <a:tab pos="648970" algn="l"/>
              </a:tabLst>
            </a:pPr>
            <a:endParaRPr lang="it-IT" sz="1200" dirty="0">
              <a:effectLst/>
              <a:latin typeface="Constantia" panose="02030602050306030303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98120" marR="285750" algn="just">
              <a:lnSpc>
                <a:spcPct val="115000"/>
              </a:lnSpc>
              <a:spcBef>
                <a:spcPts val="280"/>
              </a:spcBef>
              <a:spcAft>
                <a:spcPts val="0"/>
              </a:spcAft>
            </a:pPr>
            <a:r>
              <a:rPr lang="it-IT" sz="12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Preme in questa sede sottolineare che la Regione Emilia Romagna ha previsto con legge regionale n. 11 del 2021 anche per l’anno 2022 un contributo a favore delle gestioni pubbliche che, per la nostra ASP, dovrebbe consistere in</a:t>
            </a:r>
            <a:r>
              <a:rPr lang="it-IT" sz="1200" spc="-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circa</a:t>
            </a:r>
            <a:r>
              <a:rPr lang="it-IT" sz="1200" spc="-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€</a:t>
            </a:r>
            <a:r>
              <a:rPr lang="it-IT" sz="1200" spc="-2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70.000,00. </a:t>
            </a:r>
          </a:p>
          <a:p>
            <a:pPr marL="198120" marR="285750" algn="just">
              <a:lnSpc>
                <a:spcPct val="115000"/>
              </a:lnSpc>
              <a:spcBef>
                <a:spcPts val="1205"/>
              </a:spcBef>
              <a:spcAft>
                <a:spcPts val="0"/>
              </a:spcAft>
            </a:pPr>
            <a:r>
              <a:rPr lang="it-IT" sz="12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In conseguenza di quanto sopra premesso allo stato attuale si prevede la chiusura del bilancio di</a:t>
            </a:r>
            <a:r>
              <a:rPr lang="it-IT" sz="1200" spc="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2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previsione aziendale per l’anno 2022 in pareggio</a:t>
            </a:r>
            <a:r>
              <a:rPr lang="it-IT" sz="18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.</a:t>
            </a:r>
          </a:p>
          <a:p>
            <a:endParaRPr lang="it-IT" sz="1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412ED-CE25-41FA-8B2C-D230ADB3F181}" type="slidenum">
              <a:rPr lang="it-IT" smtClean="0"/>
              <a:pPr>
                <a:defRPr/>
              </a:pPr>
              <a:t>3</a:t>
            </a:fld>
            <a:endParaRPr lang="it-IT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79729"/>
            <a:ext cx="990178" cy="129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9844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F1CB6F-AEAC-40E5-A838-749AAF43E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BILANCIO PREVISIONE 2022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FBBBE6-C6E8-4464-B032-A4E83A3DC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98120" marR="285750" algn="just">
              <a:lnSpc>
                <a:spcPct val="115000"/>
              </a:lnSpc>
              <a:spcBef>
                <a:spcPts val="1205"/>
              </a:spcBef>
              <a:spcAft>
                <a:spcPts val="0"/>
              </a:spcAft>
            </a:pPr>
            <a:r>
              <a:rPr lang="it-IT" sz="18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Si ricorda che dal 01 gennaio 2022 saranno Soci di ASP anche il Comune di Berceto e di Valmozzola, divenendo in tal modo soci dell’Azienda tutti i 16 Comuni del distretto socio-sanitario.</a:t>
            </a:r>
          </a:p>
          <a:p>
            <a:pPr marL="198120" marR="285750" algn="just">
              <a:lnSpc>
                <a:spcPct val="115000"/>
              </a:lnSpc>
              <a:spcBef>
                <a:spcPts val="1205"/>
              </a:spcBef>
              <a:spcAft>
                <a:spcPts val="0"/>
              </a:spcAft>
            </a:pPr>
            <a:r>
              <a:rPr lang="it-IT" sz="18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L’Assemblea dei Soci ha già modificato lo Statuto Aziendale.</a:t>
            </a:r>
          </a:p>
          <a:p>
            <a:pPr marL="198120" marR="285115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it-IT" sz="18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Si conferma anche per il triennio 2022-2024 per ASP il ruolo di </a:t>
            </a:r>
            <a:r>
              <a:rPr lang="it-IT" sz="1800" b="1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gestore per gli interventi e le</a:t>
            </a:r>
            <a:r>
              <a:rPr lang="it-IT" sz="1800" b="1" spc="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800" b="1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politiche socio assistenziali </a:t>
            </a:r>
            <a:r>
              <a:rPr lang="it-IT" sz="18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dei comuni Soci, valorizzando le proprie competenze specialistiche</a:t>
            </a:r>
            <a:r>
              <a:rPr lang="it-IT" sz="1800" spc="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8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come</a:t>
            </a:r>
            <a:r>
              <a:rPr lang="it-IT" sz="1800" spc="-2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8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promotore sociale.</a:t>
            </a: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215BB75-75A5-4033-B9B4-9FBF3C49F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412ED-CE25-41FA-8B2C-D230ADB3F181}" type="slidenum">
              <a:rPr lang="it-IT" smtClean="0"/>
              <a:pPr>
                <a:defRPr/>
              </a:pPr>
              <a:t>4</a:t>
            </a:fld>
            <a:endParaRPr lang="it-IT" dirty="0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BEE78A74-42AD-45C2-8451-9505D4512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766" y="4509120"/>
            <a:ext cx="1155732" cy="1508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3966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A18DD9-8200-4836-A72B-F183F4D2B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BILANCIO PREVISIONE 2022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A6BBC6-161D-4FBE-8581-9C79C1F64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1800" dirty="0">
                <a:latin typeface="Constantia" panose="02030602050306030303" pitchFamily="18" charset="0"/>
                <a:cs typeface="Times New Roman" panose="02020603050405020304" pitchFamily="18" charset="0"/>
              </a:rPr>
              <a:t>I comuni soci con delibera n. 10 del 04/12/2020 hanno conferito all’azienda in delega, per anni 2 a far tempo dal 01 gennaio 2021, i seguenti servizi: </a:t>
            </a:r>
          </a:p>
          <a:p>
            <a:pPr marL="342900" lvl="1" indent="-34290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it-IT" sz="1800" dirty="0">
                <a:latin typeface="Constantia" panose="02030602050306030303" pitchFamily="18" charset="0"/>
                <a:cs typeface="Times New Roman" panose="02020603050405020304" pitchFamily="18" charset="0"/>
              </a:rPr>
              <a:t>servizio di tutela minori;</a:t>
            </a:r>
          </a:p>
          <a:p>
            <a:pPr marL="342900" lvl="1" indent="-34290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it-IT" sz="1800" dirty="0">
                <a:latin typeface="Constantia" panose="02030602050306030303" pitchFamily="18" charset="0"/>
                <a:cs typeface="Times New Roman" panose="02020603050405020304" pitchFamily="18" charset="0"/>
              </a:rPr>
              <a:t>servizio di assistenza parascolastica (servizio a cui attualmente non aderiscono tutti i comuni);</a:t>
            </a:r>
          </a:p>
          <a:p>
            <a:pPr marL="342900" lvl="1" indent="-34290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it-IT" sz="1800" dirty="0">
                <a:latin typeface="Constantia" panose="02030602050306030303" pitchFamily="18" charset="0"/>
                <a:cs typeface="Times New Roman" panose="02020603050405020304" pitchFamily="18" charset="0"/>
              </a:rPr>
              <a:t>progetto attuativo ai piani di zona per soggetti tossicodipendenti ed </a:t>
            </a:r>
            <a:r>
              <a:rPr lang="it-IT" sz="1800" dirty="0" err="1">
                <a:latin typeface="Constantia" panose="02030602050306030303" pitchFamily="18" charset="0"/>
                <a:cs typeface="Times New Roman" panose="02020603050405020304" pitchFamily="18" charset="0"/>
              </a:rPr>
              <a:t>alcooldipendenti</a:t>
            </a:r>
            <a:r>
              <a:rPr lang="it-IT" sz="1800" dirty="0">
                <a:latin typeface="Constantia" panose="02030602050306030303" pitchFamily="18" charset="0"/>
                <a:cs typeface="Times New Roman" panose="02020603050405020304" pitchFamily="18" charset="0"/>
              </a:rPr>
              <a:t>; </a:t>
            </a:r>
          </a:p>
          <a:p>
            <a:pPr marL="342900" lvl="1" indent="-34290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it-IT" sz="1800" dirty="0">
                <a:latin typeface="Constantia" panose="02030602050306030303" pitchFamily="18" charset="0"/>
                <a:cs typeface="Times New Roman" panose="02020603050405020304" pitchFamily="18" charset="0"/>
              </a:rPr>
              <a:t>governo della rete anziani e disabili adulti Funzioni di Responsabili del caso anziani non autosufficienti e fragili e Funzioni relative alla presa in carico di disabili adulti - (Medesano e Fornovo delegano solo disabili)</a:t>
            </a:r>
          </a:p>
          <a:p>
            <a:pPr marL="342900" lvl="1" indent="-34290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914400" algn="l"/>
              </a:tabLst>
            </a:pPr>
            <a:r>
              <a:rPr lang="it-IT" sz="1800" dirty="0">
                <a:latin typeface="Constantia" panose="02030602050306030303" pitchFamily="18" charset="0"/>
                <a:cs typeface="Times New Roman" panose="02020603050405020304" pitchFamily="18" charset="0"/>
              </a:rPr>
              <a:t>servizio adulti in condizione di fragilità (servizio a cui attualmente non aderiscono tutti i comuni)</a:t>
            </a: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DDEF1AE-DB24-4AE6-9660-061FBADE4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412ED-CE25-41FA-8B2C-D230ADB3F181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3B98E021-8B0F-4296-A857-E11BA48CA8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3987" y="245114"/>
            <a:ext cx="1052898" cy="137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763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INVESTIMENTI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0" indent="0">
              <a:spcBef>
                <a:spcPts val="20"/>
              </a:spcBef>
              <a:buNone/>
            </a:pPr>
            <a:r>
              <a:rPr lang="it-IT" sz="14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 </a:t>
            </a:r>
          </a:p>
          <a:p>
            <a:pPr marL="198120">
              <a:spcBef>
                <a:spcPts val="280"/>
              </a:spcBef>
              <a:spcAft>
                <a:spcPts val="0"/>
              </a:spcAft>
            </a:pPr>
            <a:r>
              <a:rPr lang="it-IT" sz="16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Relativamente</a:t>
            </a:r>
            <a:r>
              <a:rPr lang="it-IT" sz="1600" spc="2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al</a:t>
            </a:r>
            <a:r>
              <a:rPr lang="it-IT" sz="1600" spc="1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triennio</a:t>
            </a:r>
            <a:r>
              <a:rPr lang="it-IT" sz="1600" spc="2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2022-2024,</a:t>
            </a:r>
            <a:r>
              <a:rPr lang="it-IT" sz="1600" spc="2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sono</a:t>
            </a:r>
            <a:r>
              <a:rPr lang="it-IT" sz="1600" spc="1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ipotizzati</a:t>
            </a:r>
            <a:r>
              <a:rPr lang="it-IT" sz="1600" spc="3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come</a:t>
            </a:r>
            <a:r>
              <a:rPr lang="it-IT" sz="1600" spc="2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lavori</a:t>
            </a:r>
            <a:r>
              <a:rPr lang="it-IT" sz="1600" spc="2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da</a:t>
            </a:r>
            <a:r>
              <a:rPr lang="it-IT" sz="1600" spc="2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realizzare</a:t>
            </a:r>
            <a:r>
              <a:rPr lang="it-IT" sz="1600" spc="2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i</a:t>
            </a:r>
            <a:r>
              <a:rPr lang="it-IT" sz="1600" spc="2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seguenti</a:t>
            </a:r>
            <a:r>
              <a:rPr lang="it-IT" sz="1600" spc="2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interventi</a:t>
            </a:r>
            <a:r>
              <a:rPr lang="it-IT" sz="1600" spc="3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di</a:t>
            </a:r>
            <a:r>
              <a:rPr lang="it-IT" sz="1600" spc="-26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manutenzione/riqualificazione</a:t>
            </a:r>
            <a:r>
              <a:rPr lang="it-IT" sz="1600" spc="-1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della</a:t>
            </a:r>
            <a:r>
              <a:rPr lang="it-IT" sz="1600" spc="-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Casa</a:t>
            </a:r>
            <a:r>
              <a:rPr lang="it-IT" sz="1600" spc="-1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Residenza</a:t>
            </a:r>
            <a:r>
              <a:rPr lang="it-IT" sz="1600" spc="-1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per</a:t>
            </a:r>
            <a:r>
              <a:rPr lang="it-IT" sz="1600" spc="-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Anziani</a:t>
            </a:r>
            <a:r>
              <a:rPr lang="it-IT" sz="1600" spc="-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“Rossi</a:t>
            </a:r>
            <a:r>
              <a:rPr lang="it-IT" sz="1600" spc="-2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Sidoli”</a:t>
            </a:r>
            <a:r>
              <a:rPr lang="it-IT" sz="1600" spc="-15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di</a:t>
            </a:r>
            <a:r>
              <a:rPr lang="it-IT" sz="1600" spc="-1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Compiano:</a:t>
            </a:r>
          </a:p>
          <a:p>
            <a:pPr marL="342900" marR="284480" lvl="0" indent="-342900">
              <a:lnSpc>
                <a:spcPct val="97000"/>
              </a:lnSpc>
              <a:spcBef>
                <a:spcPts val="625"/>
              </a:spcBef>
              <a:spcAft>
                <a:spcPts val="0"/>
              </a:spcAft>
              <a:buSzPts val="1100"/>
              <a:buFont typeface="Courier New" panose="02070309020205020404" pitchFamily="49" charset="0"/>
              <a:buChar char="o"/>
              <a:tabLst>
                <a:tab pos="427990" algn="l"/>
              </a:tabLst>
            </a:pP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Progetto di creazione di un alloggio per anziani autosufficienti presso gli attuali uffici amministrativi di Compiano per una spesa prevista di € 28.000,00 circa;</a:t>
            </a:r>
          </a:p>
          <a:p>
            <a:pPr marL="342900" marR="284480" lvl="0" indent="-342900">
              <a:lnSpc>
                <a:spcPct val="97000"/>
              </a:lnSpc>
              <a:spcBef>
                <a:spcPts val="625"/>
              </a:spcBef>
              <a:spcAft>
                <a:spcPts val="0"/>
              </a:spcAft>
              <a:buSzPts val="1100"/>
              <a:buFont typeface="Courier New" panose="02070309020205020404" pitchFamily="49" charset="0"/>
              <a:buChar char="o"/>
              <a:tabLst>
                <a:tab pos="427990" algn="l"/>
              </a:tabLst>
            </a:pP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Creazione di una nuova sede ammnistrativa con la realizzazione di tre uffici annessa agli attuali uffici di Compiano per una spesa prevista di € 62.000,00 circa;</a:t>
            </a:r>
          </a:p>
          <a:p>
            <a:pPr marL="342900" marR="284480" lvl="0" indent="-342900">
              <a:lnSpc>
                <a:spcPct val="97000"/>
              </a:lnSpc>
              <a:spcBef>
                <a:spcPts val="625"/>
              </a:spcBef>
              <a:spcAft>
                <a:spcPts val="0"/>
              </a:spcAft>
              <a:buSzPts val="1100"/>
              <a:buFont typeface="Courier New" panose="02070309020205020404" pitchFamily="49" charset="0"/>
              <a:buChar char="o"/>
              <a:tabLst>
                <a:tab pos="427990" algn="l"/>
              </a:tabLst>
            </a:pP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Creazione di una nuova sede amministrativa presso il Comune di Bedonia con la realizzazione di 8 uffici una sala riunioni ed un front office aperto al pubblico presso immobile oggetto di eredità per una spesa prevista di € 37.000,00 circa;</a:t>
            </a:r>
          </a:p>
          <a:p>
            <a:pPr marL="342900" marR="284480" lvl="0" indent="-342900">
              <a:lnSpc>
                <a:spcPct val="97000"/>
              </a:lnSpc>
              <a:spcBef>
                <a:spcPts val="625"/>
              </a:spcBef>
              <a:spcAft>
                <a:spcPts val="0"/>
              </a:spcAft>
              <a:buSzPts val="1100"/>
              <a:buFont typeface="Courier New" panose="02070309020205020404" pitchFamily="49" charset="0"/>
              <a:buChar char="o"/>
              <a:tabLst>
                <a:tab pos="427990" algn="l"/>
              </a:tabLst>
            </a:pP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Lavori</a:t>
            </a:r>
            <a:r>
              <a:rPr lang="it-IT" sz="1600" spc="145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di</a:t>
            </a:r>
            <a:r>
              <a:rPr lang="it-IT" sz="1600" spc="15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manutenzione</a:t>
            </a:r>
            <a:r>
              <a:rPr lang="it-IT" sz="1600" spc="14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ordinaria,</a:t>
            </a:r>
            <a:r>
              <a:rPr lang="it-IT" sz="1600" spc="145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presso</a:t>
            </a:r>
            <a:r>
              <a:rPr lang="it-IT" sz="1600" spc="155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la</a:t>
            </a:r>
            <a:r>
              <a:rPr lang="it-IT" sz="1600" spc="145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Casa</a:t>
            </a:r>
            <a:r>
              <a:rPr lang="it-IT" sz="1600" spc="135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residenza</a:t>
            </a:r>
            <a:r>
              <a:rPr lang="it-IT" sz="1600" spc="15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per</a:t>
            </a:r>
            <a:r>
              <a:rPr lang="it-IT" sz="1600" spc="15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anziani</a:t>
            </a:r>
            <a:r>
              <a:rPr lang="it-IT" sz="1600" spc="15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di</a:t>
            </a:r>
            <a:r>
              <a:rPr lang="it-IT" sz="1600" spc="135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Compiano,</a:t>
            </a:r>
            <a:r>
              <a:rPr lang="it-IT" sz="1600" spc="155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per</a:t>
            </a:r>
            <a:r>
              <a:rPr lang="it-IT" sz="1600" spc="15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una</a:t>
            </a:r>
            <a:r>
              <a:rPr lang="it-IT" sz="1600" spc="-26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spesa</a:t>
            </a:r>
            <a:r>
              <a:rPr lang="it-IT" sz="1600" spc="-1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prevista di</a:t>
            </a:r>
            <a:r>
              <a:rPr lang="it-IT" sz="1600" spc="-5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circa</a:t>
            </a:r>
            <a:r>
              <a:rPr lang="it-IT" sz="1600" spc="-5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€</a:t>
            </a:r>
            <a:r>
              <a:rPr lang="it-IT" sz="1600" spc="-1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50.000,00;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SzPts val="1100"/>
              <a:buFont typeface="Courier New" panose="02070309020205020404" pitchFamily="49" charset="0"/>
              <a:buChar char="o"/>
              <a:tabLst>
                <a:tab pos="427990" algn="l"/>
              </a:tabLst>
            </a:pP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Sostituzione</a:t>
            </a:r>
            <a:r>
              <a:rPr lang="it-IT" sz="1600" spc="-15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Impianto</a:t>
            </a:r>
            <a:r>
              <a:rPr lang="it-IT" sz="1600" spc="-5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rilevazione</a:t>
            </a:r>
            <a:r>
              <a:rPr lang="it-IT" sz="1600" spc="-25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fumi</a:t>
            </a:r>
            <a:r>
              <a:rPr lang="it-IT" sz="1600" spc="-15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della</a:t>
            </a:r>
            <a:r>
              <a:rPr lang="it-IT" sz="1600" spc="-1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CRA</a:t>
            </a:r>
            <a:r>
              <a:rPr lang="it-IT" sz="1600" spc="-25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di</a:t>
            </a:r>
            <a:r>
              <a:rPr lang="it-IT" sz="1600" spc="-2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Compiano;</a:t>
            </a:r>
          </a:p>
          <a:p>
            <a:pPr marL="342900" lvl="0" indent="-342900">
              <a:spcBef>
                <a:spcPts val="555"/>
              </a:spcBef>
              <a:spcAft>
                <a:spcPts val="0"/>
              </a:spcAft>
              <a:buSzPts val="1100"/>
              <a:buFont typeface="Courier New" panose="02070309020205020404" pitchFamily="49" charset="0"/>
              <a:buChar char="o"/>
              <a:tabLst>
                <a:tab pos="427990" algn="l"/>
              </a:tabLst>
            </a:pP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Manutenzione</a:t>
            </a:r>
            <a:r>
              <a:rPr lang="it-IT" sz="1600" spc="-15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straordinaria</a:t>
            </a:r>
            <a:r>
              <a:rPr lang="it-IT" sz="1600" spc="-15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della</a:t>
            </a:r>
            <a:r>
              <a:rPr lang="it-IT" sz="1600" spc="-5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Scala</a:t>
            </a:r>
            <a:r>
              <a:rPr lang="it-IT" sz="1600" spc="-15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storica</a:t>
            </a:r>
            <a:r>
              <a:rPr lang="it-IT" sz="1600" spc="-15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della</a:t>
            </a:r>
            <a:r>
              <a:rPr lang="it-IT" sz="1600" spc="-15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CRA</a:t>
            </a:r>
            <a:r>
              <a:rPr lang="it-IT" sz="1600" spc="-15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di</a:t>
            </a:r>
            <a:r>
              <a:rPr lang="it-IT" sz="1600" spc="-2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 </a:t>
            </a:r>
            <a:r>
              <a:rPr lang="it-IT" sz="1600" dirty="0">
                <a:effectLst/>
                <a:latin typeface="Constantia" panose="02030602050306030303" pitchFamily="18" charset="0"/>
                <a:ea typeface="Courier New" panose="02070309020205020404" pitchFamily="49" charset="0"/>
                <a:cs typeface="Constantia" panose="02030602050306030303" pitchFamily="18" charset="0"/>
              </a:rPr>
              <a:t>Compiano.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412ED-CE25-41FA-8B2C-D230ADB3F181}" type="slidenum">
              <a:rPr lang="it-IT" smtClean="0"/>
              <a:pPr>
                <a:defRPr/>
              </a:pPr>
              <a:t>6</a:t>
            </a:fld>
            <a:endParaRPr lang="it-IT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763" y="188640"/>
            <a:ext cx="1052898" cy="137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6813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Servizi gestiti da ASP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412ED-CE25-41FA-8B2C-D230ADB3F181}" type="slidenum">
              <a:rPr lang="it-IT" smtClean="0"/>
              <a:pPr>
                <a:defRPr/>
              </a:pPr>
              <a:t>7</a:t>
            </a:fld>
            <a:endParaRPr lang="it-IT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221088"/>
            <a:ext cx="1415124" cy="1846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BAD0361-813F-4AB5-BF76-55DB69BDF861}"/>
              </a:ext>
            </a:extLst>
          </p:cNvPr>
          <p:cNvSpPr txBox="1"/>
          <p:nvPr/>
        </p:nvSpPr>
        <p:spPr>
          <a:xfrm>
            <a:off x="899592" y="1772816"/>
            <a:ext cx="6624736" cy="45397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  <a:tabLst>
                <a:tab pos="228600" algn="l"/>
              </a:tabLst>
            </a:pPr>
            <a:r>
              <a:rPr lang="it-IT" sz="1100" b="1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Servizi </a:t>
            </a:r>
            <a:r>
              <a:rPr lang="it-IT" sz="1100" b="1" u="sng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non</a:t>
            </a:r>
            <a:r>
              <a:rPr lang="it-IT" sz="1100" b="1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 soggetti ad accreditamento transitorio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lphaLcParenR"/>
            </a:pP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Servizi sociali di Tutela Minori;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lphaLcParenR"/>
            </a:pP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Servizio di Parascolastica (educatori in affiancamento scolastico);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lphaLcParenR"/>
            </a:pP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Presa in carico attraverso le assistenti sociali degli utenti disabili adulti per tutti i quattordici comuni soci;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lphaLcParenR"/>
            </a:pP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Tirocini formativi per disabili adulti;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lphaLcParenR"/>
            </a:pP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Tirocini formativi e contributi </a:t>
            </a:r>
            <a:r>
              <a:rPr lang="it-IT" sz="1100" dirty="0" err="1">
                <a:effectLst/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Ser.T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; 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lphaLcParenR"/>
            </a:pP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Presa in carico dell’anziano, attraverso le responsabili del caso, per 12 comuni;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lphaLcParenR"/>
            </a:pP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Progetti attuativi dei Piani di zona conferiti dal Comitato di distretto;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lphaLcParenR"/>
            </a:pP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Servizio Adulti fragili (su espressa richiesta, al bisogno, di presa incarico per ogni eventuale utente).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lphaLcParenR"/>
            </a:pP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Asilo nido Comune di Fornovo di Taro;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lphaLcParenR"/>
            </a:pP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Centro prelievi di Felegara;</a:t>
            </a:r>
          </a:p>
          <a:p>
            <a:pPr marL="457200" algn="just">
              <a:lnSpc>
                <a:spcPct val="115000"/>
              </a:lnSpc>
            </a:pP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</a:tabLst>
            </a:pPr>
            <a:r>
              <a:rPr lang="it-IT" sz="1100" b="1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Servizi soggetti ad accreditamento definitivo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: </a:t>
            </a:r>
          </a:p>
          <a:p>
            <a:pPr marL="228600" algn="just">
              <a:lnSpc>
                <a:spcPct val="115000"/>
              </a:lnSpc>
            </a:pP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it-IT" sz="1100" dirty="0" err="1">
                <a:effectLst/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Subcommittenza</a:t>
            </a: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 per i Servizi residenziali e semi-residenziali dei disabili adulti; 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Gestione Servizi rivolti agli anziani, in particolare: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685800" algn="l"/>
              </a:tabLst>
            </a:pP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una Casa residenza per anziani;</a:t>
            </a: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  <a:tabLst>
                <a:tab pos="685800" algn="l"/>
              </a:tabLst>
            </a:pPr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due centri diurni per anziani;</a:t>
            </a:r>
          </a:p>
          <a:p>
            <a:r>
              <a:rPr lang="it-IT" sz="1100" dirty="0">
                <a:effectLst/>
                <a:latin typeface="Constantia" panose="02030602050306030303" pitchFamily="18" charset="0"/>
                <a:ea typeface="Constantia" panose="02030602050306030303" pitchFamily="18" charset="0"/>
                <a:cs typeface="Times New Roman" panose="02020603050405020304" pitchFamily="18" charset="0"/>
              </a:rPr>
              <a:t>SAD, Servizi di Assistenza Domiciliare, per 11 comuni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9305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BILANCIO PREVISIONE 2022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412ED-CE25-41FA-8B2C-D230ADB3F181}" type="slidenum">
              <a:rPr lang="it-IT" smtClean="0"/>
              <a:pPr>
                <a:defRPr/>
              </a:pPr>
              <a:t>8</a:t>
            </a:fld>
            <a:endParaRPr lang="it-IT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4991" y="5373216"/>
            <a:ext cx="1009009" cy="1316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CEFB55C5-6CAD-46BE-958D-5C86FE340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5F9ABFA-5248-4567-839E-AA38E1D464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0804" y="1396328"/>
            <a:ext cx="6609588" cy="469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804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Impieghi 2022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412ED-CE25-41FA-8B2C-D230ADB3F181}" type="slidenum">
              <a:rPr lang="it-IT" smtClean="0"/>
              <a:pPr>
                <a:defRPr/>
              </a:pPr>
              <a:t>9</a:t>
            </a:fld>
            <a:endParaRPr lang="it-IT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207996"/>
            <a:ext cx="1415124" cy="1846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5805DEEE-21C5-40D3-813E-73DA1723C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EB956F0E-CCF3-48F2-BD8F-F7B8A0F7D2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8900" y="1888584"/>
            <a:ext cx="3886200" cy="391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742148"/>
      </p:ext>
    </p:extLst>
  </p:cSld>
  <p:clrMapOvr>
    <a:masterClrMapping/>
  </p:clrMapOvr>
</p:sld>
</file>

<file path=ppt/theme/theme1.xml><?xml version="1.0" encoding="utf-8"?>
<a:theme xmlns:a="http://schemas.openxmlformats.org/drawingml/2006/main" name="Assemblea dei soci 29_12_20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Assemblea dei soci 29_12_2009</Template>
  <TotalTime>2810</TotalTime>
  <Words>1289</Words>
  <Application>Microsoft Office PowerPoint</Application>
  <PresentationFormat>Presentazione su schermo (4:3)</PresentationFormat>
  <Paragraphs>232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1" baseType="lpstr">
      <vt:lpstr>Arial</vt:lpstr>
      <vt:lpstr>Bookman Old Style</vt:lpstr>
      <vt:lpstr>Calibri</vt:lpstr>
      <vt:lpstr>Constantia</vt:lpstr>
      <vt:lpstr>Copperplate Gothic Bold</vt:lpstr>
      <vt:lpstr>Courier New</vt:lpstr>
      <vt:lpstr>Symbol</vt:lpstr>
      <vt:lpstr>Times New Roman</vt:lpstr>
      <vt:lpstr>Assemblea dei soci 29_12_2009</vt:lpstr>
      <vt:lpstr>             Assemblea dei soci</vt:lpstr>
      <vt:lpstr>BILANCIO PREVISIONE 2022</vt:lpstr>
      <vt:lpstr>BILANCIO PREVISIONE 2022</vt:lpstr>
      <vt:lpstr>BILANCIO PREVISIONE 2022</vt:lpstr>
      <vt:lpstr>BILANCIO PREVISIONE 2022</vt:lpstr>
      <vt:lpstr>INVESTIMENTI</vt:lpstr>
      <vt:lpstr>Servizi gestiti da ASP</vt:lpstr>
      <vt:lpstr>BILANCIO PREVISIONE 2022</vt:lpstr>
      <vt:lpstr>Impieghi 2022</vt:lpstr>
      <vt:lpstr>I CENTRI DI COSTO DI ASP</vt:lpstr>
      <vt:lpstr>Confronto Preventivi 2018-2022 per centri di costo</vt:lpstr>
      <vt:lpstr>TEMA DELLA LIQUIDITA’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Assemblea dei soci  Fornovo di Taro, 20 dicembre2009</dc:title>
  <dc:creator>Presidente</dc:creator>
  <cp:lastModifiedBy>Eric Leasi</cp:lastModifiedBy>
  <cp:revision>138</cp:revision>
  <cp:lastPrinted>2021-03-26T10:50:22Z</cp:lastPrinted>
  <dcterms:created xsi:type="dcterms:W3CDTF">2011-01-20T15:47:34Z</dcterms:created>
  <dcterms:modified xsi:type="dcterms:W3CDTF">2021-12-21T07:56:53Z</dcterms:modified>
</cp:coreProperties>
</file>